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82" r:id="rId2"/>
    <p:sldId id="283" r:id="rId3"/>
    <p:sldId id="284" r:id="rId4"/>
    <p:sldId id="436" r:id="rId5"/>
    <p:sldId id="427" r:id="rId6"/>
    <p:sldId id="413" r:id="rId7"/>
    <p:sldId id="428" r:id="rId8"/>
    <p:sldId id="429" r:id="rId9"/>
    <p:sldId id="430" r:id="rId10"/>
    <p:sldId id="431" r:id="rId11"/>
    <p:sldId id="432" r:id="rId12"/>
    <p:sldId id="433" r:id="rId13"/>
    <p:sldId id="434" r:id="rId14"/>
    <p:sldId id="42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tiff>
</file>

<file path=ppt/media/image39.png>
</file>

<file path=ppt/media/image5.png>
</file>

<file path=ppt/media/image50.png>
</file>

<file path=ppt/media/image6.png>
</file>

<file path=ppt/media/image7.png>
</file>

<file path=ppt/media/image70.png>
</file>

<file path=ppt/media/image8.jpeg>
</file>

<file path=ppt/media/image80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F3A803-A045-354B-887A-01433CE46FC2}" type="datetime1">
              <a:rPr lang="en-US" smtClean="0"/>
              <a:t>1/19/23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60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B33C1D-C2E2-1049-AA3F-CD6E91052752}" type="datetime1">
              <a:rPr lang="en-US" smtClean="0"/>
              <a:t>1/19/23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93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91AD68-B60C-4542-BDDD-2074DE6DE828}" type="datetime1">
              <a:rPr lang="en-US" smtClean="0"/>
              <a:t>1/19/23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011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60495"/>
            <a:ext cx="10972800" cy="3965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BD04BF-9DC2-6341-92B2-BD109A2EF3B1}" type="datetime1">
              <a:rPr lang="en-US" smtClean="0"/>
              <a:t>1/19/23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252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1951" y="1544638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FFBC7-3028-644D-986B-D9855CB74B38}" type="datetime1">
              <a:rPr lang="en-US" smtClean="0"/>
              <a:t>1/19/23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710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3B8AE4-01F5-CC42-9C62-61BC6528368B}" type="datetime1">
              <a:rPr lang="en-US" smtClean="0"/>
              <a:t>1/19/23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98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E49314-4A78-2444-9569-44EB70168344}" type="datetime1">
              <a:rPr lang="en-US" smtClean="0"/>
              <a:t>1/19/23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77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C22837-4683-B242-B000-BCEE30621787}" type="datetime1">
              <a:rPr lang="en-US" smtClean="0"/>
              <a:t>1/19/23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248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DAE926-7EF1-0B40-B57E-417D188A609C}" type="datetime1">
              <a:rPr lang="en-US" smtClean="0"/>
              <a:t>1/19/23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856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8D107B-B9C7-5B41-A168-55258AB95F52}" type="datetime1">
              <a:rPr lang="en-US" smtClean="0"/>
              <a:t>1/19/23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97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92D36-EE82-3142-B011-9831FB5E702F}" type="datetime1">
              <a:rPr lang="en-US" smtClean="0"/>
              <a:t>1/19/23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518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4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1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EE08B4B-7256-494F-A90D-3891BD685F4A}" type="datetime1">
              <a:rPr lang="en-US" smtClean="0"/>
              <a:t>1/19/23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355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CEBA0-F4FB-0048-8F3D-BD218463FF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Nuclear Fuel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8DE25D-10FF-1D41-9E49-CCD029714F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 533: Spring 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8EED92-2B94-B04B-ACF3-199640B4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E82176-A547-F94B-AC51-D6E9C882CB8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25355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61174-77B6-924C-8FD4-5F2F8A826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Heat Flux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52A0B0-5F25-ED49-BEEF-DEFDBDDA339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sz="2000" dirty="0"/>
                  <a:t>The heat transfer coefficient can be determined by the Dittus-Boelter equation: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𝑒𝑞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𝑐𝑜𝑜𝑙</m:t>
                              </m:r>
                            </m:sub>
                          </m:sSub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=0.023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𝑅𝑒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0.8</m:t>
                          </m:r>
                        </m:sup>
                      </m:sSup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𝑃𝑟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0.4</m:t>
                          </m:r>
                        </m:sup>
                      </m:sSup>
                    </m:oMath>
                  </m:oMathPara>
                </a14:m>
                <a:endParaRPr lang="en-US" sz="2000" b="0" dirty="0"/>
              </a:p>
              <a:p>
                <a:r>
                  <a:rPr lang="en-US" sz="2000" dirty="0"/>
                  <a:t>Re is the Reynolds number and </a:t>
                </a:r>
                <a:r>
                  <a:rPr lang="en-US" sz="2000" dirty="0" err="1"/>
                  <a:t>Pr</a:t>
                </a:r>
                <a:r>
                  <a:rPr lang="en-US" sz="2000" dirty="0"/>
                  <a:t> is the Prandtl number, </a:t>
                </a:r>
                <a:r>
                  <a:rPr lang="en-US" sz="2000" dirty="0" err="1"/>
                  <a:t>d</a:t>
                </a:r>
                <a:r>
                  <a:rPr lang="en-US" sz="2000" baseline="-25000" dirty="0" err="1"/>
                  <a:t>eq</a:t>
                </a:r>
                <a:r>
                  <a:rPr lang="en-US" sz="2000" dirty="0"/>
                  <a:t> is the equivalent diameter of the flow channel, </a:t>
                </a:r>
                <a:r>
                  <a:rPr lang="en-US" sz="2000" dirty="0" err="1"/>
                  <a:t>k</a:t>
                </a:r>
                <a:r>
                  <a:rPr lang="en-US" sz="2000" baseline="-25000" dirty="0" err="1"/>
                  <a:t>cool</a:t>
                </a:r>
                <a:r>
                  <a:rPr lang="en-US" sz="2000" dirty="0"/>
                  <a:t> is the coolant thermal cond.</a:t>
                </a:r>
              </a:p>
              <a:p>
                <a:r>
                  <a:rPr lang="en-US" sz="2000" dirty="0"/>
                  <a:t>We typically assuming a nominal value for h, but in reality, it is temperature dependent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52A0B0-5F25-ED49-BEEF-DEFDBDDA33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43" t="-9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05194-E7EB-C64D-B897-10C6CBA4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35E9FC-F6D5-0349-BBED-EA7D7A9BC49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2" descr="Pool Boiling Curve - an overview | ScienceDirect Topics">
            <a:extLst>
              <a:ext uri="{FF2B5EF4-FFF2-40B4-BE49-F238E27FC236}">
                <a16:creationId xmlns:a16="http://schemas.microsoft.com/office/drawing/2014/main" id="{E0EB0BC3-099F-7946-BB22-A6F9BB2C370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0" y="2327086"/>
            <a:ext cx="5781445" cy="3440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1466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61174-77B6-924C-8FD4-5F2F8A826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Heat Flux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52A0B0-5F25-ED49-BEEF-DEFDBDDA339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sz="2000" dirty="0"/>
                  <a:t>At point B, the onset of nucleate boiling provides greater heat transfer to the coolant</a:t>
                </a:r>
              </a:p>
              <a:p>
                <a:r>
                  <a:rPr lang="en-US" sz="2000" dirty="0"/>
                  <a:t>Typical nucleate boiling correlation relating heat flux and temperature is: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num>
                            <m:den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=6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𝐶𝑂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𝑐𝑜𝑜𝑙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en-US" sz="2000" dirty="0"/>
              </a:p>
              <a:p>
                <a:r>
                  <a:rPr lang="en-US" sz="2000" dirty="0"/>
                  <a:t>Heat transfer mechanism is more complex in this region with two distinct phases</a:t>
                </a:r>
              </a:p>
              <a:p>
                <a:r>
                  <a:rPr lang="en-US" sz="2000" dirty="0"/>
                  <a:t>At a critical point, C, the bubbles coalesce, and a continuous film of steam is formed</a:t>
                </a:r>
              </a:p>
              <a:p>
                <a:r>
                  <a:rPr lang="en-US" sz="2000" dirty="0"/>
                  <a:t>Point C is known as the critical heat flux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52A0B0-5F25-ED49-BEEF-DEFDBDDA33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43" t="-915" r="-14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05194-E7EB-C64D-B897-10C6CBA4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35E9FC-F6D5-0349-BBED-EA7D7A9BC49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2" descr="Pool Boiling Curve - an overview | ScienceDirect Topics">
            <a:extLst>
              <a:ext uri="{FF2B5EF4-FFF2-40B4-BE49-F238E27FC236}">
                <a16:creationId xmlns:a16="http://schemas.microsoft.com/office/drawing/2014/main" id="{E0EB0BC3-099F-7946-BB22-A6F9BB2C370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0" y="2327086"/>
            <a:ext cx="5781445" cy="3440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0560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61174-77B6-924C-8FD4-5F2F8A826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Heat Flux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2A0B0-5F25-ED49-BEEF-DEFDBDDA339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/>
              <a:t>Beyond point C the rod is ”coated” in steam and the heat flux is dramatically reduced</a:t>
            </a:r>
          </a:p>
          <a:p>
            <a:r>
              <a:rPr lang="en-US" sz="2000" dirty="0"/>
              <a:t>The heat transfer coefficient from cladding to steam is much lower than from cladding to water</a:t>
            </a:r>
          </a:p>
          <a:p>
            <a:r>
              <a:rPr lang="en-US" sz="2000" dirty="0" err="1"/>
              <a:t>T</a:t>
            </a:r>
            <a:r>
              <a:rPr lang="en-US" sz="2000" baseline="-25000" dirty="0" err="1"/>
              <a:t>sat</a:t>
            </a:r>
            <a:r>
              <a:rPr lang="en-US" sz="2000" dirty="0"/>
              <a:t> is the saturation temperature, which is fixed for a given pressure, whereas the coolant temperature (</a:t>
            </a:r>
            <a:r>
              <a:rPr lang="en-US" sz="2000" dirty="0" err="1"/>
              <a:t>T</a:t>
            </a:r>
            <a:r>
              <a:rPr lang="en-US" sz="2000" baseline="-25000" dirty="0" err="1"/>
              <a:t>cool</a:t>
            </a:r>
            <a:r>
              <a:rPr lang="en-US" sz="2000" dirty="0"/>
              <a:t>) increases</a:t>
            </a:r>
          </a:p>
          <a:p>
            <a:r>
              <a:rPr lang="en-US" sz="2000" dirty="0"/>
              <a:t>Beyond point C, film boiling can occur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05194-E7EB-C64D-B897-10C6CBA4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35E9FC-F6D5-0349-BBED-EA7D7A9BC49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2" descr="Pool Boiling Curve - an overview | ScienceDirect Topics">
            <a:extLst>
              <a:ext uri="{FF2B5EF4-FFF2-40B4-BE49-F238E27FC236}">
                <a16:creationId xmlns:a16="http://schemas.microsoft.com/office/drawing/2014/main" id="{E0EB0BC3-099F-7946-BB22-A6F9BB2C370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0" y="2327086"/>
            <a:ext cx="5781445" cy="3440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691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87779-EE1B-9747-916C-6AC5676EE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DNBR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932E2-D9AC-254B-B0BC-313C3890BD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/>
              <a:t>The departure from nucleate boiling ratio (DBNR) is the ratio of the heat flux that causes </a:t>
            </a:r>
            <a:r>
              <a:rPr lang="en-US" sz="2000" dirty="0" err="1"/>
              <a:t>dryout</a:t>
            </a:r>
            <a:r>
              <a:rPr lang="en-US" sz="2000" dirty="0"/>
              <a:t> (the critical heat flux) to the actual heat flux</a:t>
            </a:r>
          </a:p>
          <a:p>
            <a:r>
              <a:rPr lang="en-US" sz="2000" dirty="0"/>
              <a:t>The limits on the DBNR in the hottest channel is 1.15 to 1.3, or a margin of 15-30 percent</a:t>
            </a:r>
          </a:p>
          <a:p>
            <a:r>
              <a:rPr lang="en-US" sz="2000" dirty="0"/>
              <a:t>The DNBR is determined by identifying the hottest channel, and the location where the heat flux most closely approaches the CHF</a:t>
            </a:r>
          </a:p>
          <a:p>
            <a:r>
              <a:rPr lang="en-US" sz="2000" dirty="0"/>
              <a:t>When CHF is reached, cladding temperature can increase to above 1100 K</a:t>
            </a:r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9457F3-6D33-6B40-B97F-E8F8BD14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35E9FC-F6D5-0349-BBED-EA7D7A9BC49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82EBBFB-3CBE-5845-8F86-33EB4C28B6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36042" y="1968500"/>
            <a:ext cx="4746358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664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5AA8-640A-864A-8FD5-70AEE2B2B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8F8CD-9B7D-DD4F-B7C8-249656F752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3994AF-D31A-EA45-A96C-D93192C1BBE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29847A-11D6-3E4A-A6A7-D44D4161D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35E9FC-F6D5-0349-BBED-EA7D7A9BC49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3265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F0C9D-FC1A-CD45-9C84-B81D9CADA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D2DF0-24EC-D94E-B22E-E09C8A83BD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567464" cy="3965670"/>
          </a:xfrm>
        </p:spPr>
        <p:txBody>
          <a:bodyPr/>
          <a:lstStyle/>
          <a:p>
            <a:r>
              <a:rPr lang="en-US" dirty="0"/>
              <a:t>Developed analytical solutions for temperature profile</a:t>
            </a:r>
          </a:p>
          <a:p>
            <a:r>
              <a:rPr lang="en-US" dirty="0"/>
              <a:t>This time, we move from the analytical into the numerical framework</a:t>
            </a:r>
          </a:p>
          <a:p>
            <a:r>
              <a:rPr lang="en-US" dirty="0"/>
              <a:t>Parabolic profile of temperature in fuel</a:t>
            </a:r>
          </a:p>
          <a:p>
            <a:r>
              <a:rPr lang="en-US" dirty="0"/>
              <a:t>Cosine profile of LHR as a function of z on fuel rod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AE2297-CB41-804F-BA2C-79E7511A0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460619-555B-D64E-8765-EA7F82F33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218" y="2898345"/>
            <a:ext cx="6061170" cy="249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55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575FB-42F2-2D4B-B132-98D84E6D6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C534D-68BB-FB42-B542-C0CDEE328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378134" cy="3965670"/>
          </a:xfrm>
        </p:spPr>
        <p:txBody>
          <a:bodyPr>
            <a:normAutofit/>
          </a:bodyPr>
          <a:lstStyle/>
          <a:p>
            <a:r>
              <a:rPr lang="en-US" dirty="0"/>
              <a:t>Analytical solution requires:</a:t>
            </a:r>
          </a:p>
          <a:p>
            <a:pPr lvl="1"/>
            <a:r>
              <a:rPr lang="en-US" dirty="0"/>
              <a:t>Steady-state solution</a:t>
            </a:r>
          </a:p>
          <a:p>
            <a:pPr lvl="1"/>
            <a:r>
              <a:rPr lang="en-US" dirty="0"/>
              <a:t>Temperature is axisymmetric</a:t>
            </a:r>
          </a:p>
          <a:p>
            <a:pPr lvl="1"/>
            <a:r>
              <a:rPr lang="en-US" dirty="0"/>
              <a:t>T is constant in Z</a:t>
            </a:r>
          </a:p>
          <a:p>
            <a:pPr lvl="1"/>
            <a:r>
              <a:rPr lang="en-US" dirty="0"/>
              <a:t>Thermal conductivity is independent of temperature</a:t>
            </a:r>
          </a:p>
          <a:p>
            <a:pPr lvl="1"/>
            <a:r>
              <a:rPr lang="en-US" dirty="0"/>
              <a:t>Temperature profile in the fuel is parabolic, linear profiles in gap, clad and coolant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6D299-C280-7C4D-B543-1F0833988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DF909E-B06C-F044-9245-36487D1B5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895" y="4211272"/>
            <a:ext cx="2643358" cy="25467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674474-FCC9-F74F-B0F0-ECF549742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8895" y="1968501"/>
            <a:ext cx="2717800" cy="533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32E6D77-8428-5F42-ABC7-48ADEE1B8D13}"/>
                  </a:ext>
                </a:extLst>
              </p:cNvPr>
              <p:cNvSpPr txBox="1"/>
              <p:nvPr/>
            </p:nvSpPr>
            <p:spPr>
              <a:xfrm>
                <a:off x="6577697" y="2882618"/>
                <a:ext cx="4894866" cy="4145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num>
                      <m:den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den>
                    </m:f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den>
                    </m:f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num>
                          <m:den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den>
                    </m:f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32E6D77-8428-5F42-ABC7-48ADEE1B8D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7697" y="2882618"/>
                <a:ext cx="4894866" cy="414537"/>
              </a:xfrm>
              <a:prstGeom prst="rect">
                <a:avLst/>
              </a:prstGeom>
              <a:blipFill>
                <a:blip r:embed="rId4"/>
                <a:stretch>
                  <a:fillRect l="-1554" r="-259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5AFFC59-8F7D-794D-A9C4-84A086B69F65}"/>
                  </a:ext>
                </a:extLst>
              </p:cNvPr>
              <p:cNvSpPr txBox="1"/>
              <p:nvPr/>
            </p:nvSpPr>
            <p:spPr>
              <a:xfrm>
                <a:off x="7298895" y="3798568"/>
                <a:ext cx="3233321" cy="4145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num>
                      <m:den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den>
                    </m:f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den>
                    </m:f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num>
                          <m:den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5AFFC59-8F7D-794D-A9C4-84A086B69F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98895" y="3798568"/>
                <a:ext cx="3233321" cy="414537"/>
              </a:xfrm>
              <a:prstGeom prst="rect">
                <a:avLst/>
              </a:prstGeom>
              <a:blipFill>
                <a:blip r:embed="rId5"/>
                <a:stretch>
                  <a:fillRect l="-2745" r="-784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5338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A8E01-A936-37FF-B75F-B783C456D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Thermal conductivity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2D821-EFF3-93B5-146F-27AEA73A5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107D10-1757-BC47-2149-74C2EEF51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A6BD0F-ABBC-C14D-BC96-77BE126A74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2063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87779-EE1B-9747-916C-6AC5676EE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Thermal Conductivity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932E2-D9AC-254B-B0BC-313C3890BD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/>
              <a:t>Knowledge of the thermal conductivity of the fuel, gap, and cladding is essential to determine the temperature distribution and transient thermal response</a:t>
            </a:r>
          </a:p>
          <a:p>
            <a:r>
              <a:rPr lang="en-US" sz="2000" dirty="0"/>
              <a:t>Sintering creates a porous oxide with about 95% theoretical density</a:t>
            </a:r>
          </a:p>
          <a:p>
            <a:r>
              <a:rPr lang="en-US" sz="2000" dirty="0"/>
              <a:t>The pores provide space to accommodate fission gases, and thus reduce swelling, but diminish the thermal conductivity</a:t>
            </a:r>
          </a:p>
          <a:p>
            <a:r>
              <a:rPr lang="en-US" sz="2000" dirty="0"/>
              <a:t>Additional porosity develops from fission gas accumulation</a:t>
            </a:r>
          </a:p>
          <a:p>
            <a:r>
              <a:rPr lang="en-US" sz="2000" dirty="0"/>
              <a:t>Porosity will degrade thermal conductivity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EE40D5E-9BC0-204C-A149-012EDCF138E9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r>
                  <a:rPr lang="en-US" sz="2000" dirty="0"/>
                  <a:t>Approximations for that degradation can be developed based upon a parallel thermal resistance framework</a:t>
                </a:r>
              </a:p>
              <a:p>
                <a:r>
                  <a:rPr lang="en-US" sz="2000" dirty="0"/>
                  <a:t>This framework accounts for porosity volume, assuming that the pores are approximately cubic</a:t>
                </a:r>
              </a:p>
              <a:p>
                <a:r>
                  <a:rPr lang="en-US" sz="2000" dirty="0"/>
                  <a:t>If we assume that the thermal conductivity of the oxide is much larger than the k</a:t>
                </a:r>
                <a:r>
                  <a:rPr lang="en-US" sz="2000" baseline="-25000" dirty="0"/>
                  <a:t>th</a:t>
                </a:r>
                <a:r>
                  <a:rPr lang="en-US" sz="2000" dirty="0"/>
                  <a:t> of the pore, then: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𝑜𝑥</m:t>
                              </m:r>
                            </m:sub>
                          </m:sSub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=1−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p>
                          <m:f>
                            <m:fPr>
                              <m:type m:val="skw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</m:sup>
                      </m:sSup>
                    </m:oMath>
                  </m:oMathPara>
                </a14:m>
                <a:endParaRPr lang="en-US" sz="2000" b="0" dirty="0"/>
              </a:p>
              <a:p>
                <a:r>
                  <a:rPr lang="en-US" sz="2000" dirty="0"/>
                  <a:t>where </a:t>
                </a:r>
                <a:r>
                  <a:rPr lang="en-US" sz="2000" dirty="0" err="1"/>
                  <a:t>k</a:t>
                </a:r>
                <a:r>
                  <a:rPr lang="en-US" sz="2000" baseline="-25000" dirty="0" err="1"/>
                  <a:t>f</a:t>
                </a:r>
                <a:r>
                  <a:rPr lang="en-US" sz="2000" dirty="0"/>
                  <a:t> is the effective therm. cond. of the fuel, </a:t>
                </a:r>
                <a:r>
                  <a:rPr lang="en-US" sz="2000" dirty="0" err="1"/>
                  <a:t>k</a:t>
                </a:r>
                <a:r>
                  <a:rPr lang="en-US" sz="2000" baseline="-25000" dirty="0" err="1"/>
                  <a:t>ox</a:t>
                </a:r>
                <a:r>
                  <a:rPr lang="en-US" sz="2000" dirty="0"/>
                  <a:t> is the therm. cond. of the oxide, and P is the porosity</a:t>
                </a:r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EE40D5E-9BC0-204C-A149-012EDCF138E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1176" t="-915" r="-2353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9457F3-6D33-6B40-B97F-E8F8BD14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35E9FC-F6D5-0349-BBED-EA7D7A9BC49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5344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87779-EE1B-9747-916C-6AC5676EE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Thermal Conductivity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3932E2-D9AC-254B-B0BC-313C3890BD9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609599" y="1968501"/>
                <a:ext cx="5801139" cy="4157663"/>
              </a:xfrm>
            </p:spPr>
            <p:txBody>
              <a:bodyPr/>
              <a:lstStyle/>
              <a:p>
                <a:r>
                  <a:rPr lang="en-US" sz="2000" dirty="0"/>
                  <a:t>Typical thermal conductivity of UO2 varies as: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𝑜𝑥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𝐵𝑇</m:t>
                          </m:r>
                        </m:den>
                      </m:f>
                    </m:oMath>
                  </m:oMathPara>
                </a14:m>
                <a:endParaRPr lang="en-US" sz="2000" dirty="0"/>
              </a:p>
              <a:p>
                <a:r>
                  <a:rPr lang="en-US" sz="2000" dirty="0"/>
                  <a:t>A=3.8+200xFIMA (</a:t>
                </a:r>
                <a:r>
                  <a:rPr lang="en-US" sz="2000" dirty="0" err="1"/>
                  <a:t>cmK</a:t>
                </a:r>
                <a:r>
                  <a:rPr lang="en-US" sz="2000" dirty="0"/>
                  <a:t>/W) </a:t>
                </a:r>
              </a:p>
              <a:p>
                <a:r>
                  <a:rPr lang="en-US" sz="2000" dirty="0"/>
                  <a:t>B=0.0217 (cm/W)</a:t>
                </a:r>
              </a:p>
              <a:p>
                <a:r>
                  <a:rPr lang="en-US" sz="2000" dirty="0"/>
                  <a:t>Neglecting porosity, the temperature at the fuel centerline and fuel surface are related by: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den>
                      </m:f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  <m:sSub>
                                    <m:sSubPr>
                                      <m:ctrlP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𝐿𝐻𝑅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</m:oMath>
                  </m:oMathPara>
                </a14:m>
                <a:endParaRPr lang="en-US" sz="2000" dirty="0"/>
              </a:p>
              <a:p>
                <a:r>
                  <a:rPr lang="en-US" sz="2000" dirty="0"/>
                  <a:t>Solving the heat conduction equation with temperature-dependent k</a:t>
                </a:r>
                <a:r>
                  <a:rPr lang="en-US" sz="2000" baseline="-25000" dirty="0"/>
                  <a:t>th</a:t>
                </a:r>
                <a:r>
                  <a:rPr lang="en-US" sz="2000" dirty="0"/>
                  <a:t> requires numerical methods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3932E2-D9AC-254B-B0BC-313C3890BD9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609599" y="1968501"/>
                <a:ext cx="5801139" cy="4157663"/>
              </a:xfrm>
              <a:blipFill>
                <a:blip r:embed="rId2"/>
                <a:stretch>
                  <a:fillRect l="-875" t="-915" r="-6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9457F3-6D33-6B40-B97F-E8F8BD14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35E9FC-F6D5-0349-BBED-EA7D7A9BC49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026" name="Picture 2" descr="PDF] Thermal conductivity of UO2 and PuO2 from first-principles | Semantic  Scholar">
            <a:extLst>
              <a:ext uri="{FF2B5EF4-FFF2-40B4-BE49-F238E27FC236}">
                <a16:creationId xmlns:a16="http://schemas.microsoft.com/office/drawing/2014/main" id="{B74105B8-7576-0243-8659-47680F2A4C6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72249" y="2152599"/>
            <a:ext cx="4821251" cy="3789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6293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87779-EE1B-9747-916C-6AC5676EE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932E2-D9AC-254B-B0BC-313C3890BD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E40D5E-9BC0-204C-A149-012EDCF138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9457F3-6D33-6B40-B97F-E8F8BD14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35E9FC-F6D5-0349-BBED-EA7D7A9BC49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5447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87779-EE1B-9747-916C-6AC5676EE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Limits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932E2-D9AC-254B-B0BC-313C3890BD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/>
              <a:t>Thermal limits are prescribed for normal operation and accident conditions, with the goal of avoiding fuel damage</a:t>
            </a:r>
          </a:p>
          <a:p>
            <a:r>
              <a:rPr lang="en-US" sz="2000" dirty="0"/>
              <a:t>Operational limits provide an envelope under which fuel failure will not occur</a:t>
            </a:r>
          </a:p>
          <a:p>
            <a:r>
              <a:rPr lang="en-US" sz="2000" dirty="0"/>
              <a:t>LHR limits</a:t>
            </a:r>
          </a:p>
          <a:p>
            <a:r>
              <a:rPr lang="en-US" sz="2000" dirty="0"/>
              <a:t>Centerline temperature limits</a:t>
            </a:r>
          </a:p>
          <a:p>
            <a:r>
              <a:rPr lang="en-US" sz="2000" dirty="0"/>
              <a:t>Pellet-Clad Mechanical Interaction Limits</a:t>
            </a:r>
          </a:p>
          <a:p>
            <a:pPr lvl="1"/>
            <a:r>
              <a:rPr lang="en-US" sz="1600" dirty="0"/>
              <a:t>will cover later in semester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E40D5E-9BC0-204C-A149-012EDCF138E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9457F3-6D33-6B40-B97F-E8F8BD141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35E9FC-F6D5-0349-BBED-EA7D7A9BC49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6475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61174-77B6-924C-8FD4-5F2F8A826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Heat Flux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52A0B0-5F25-ED49-BEEF-DEFDBDDA339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r>
                  <a:rPr lang="en-US" sz="2000" dirty="0"/>
                  <a:t>As the outer surface of a fuel rod increases, the mode of heat transfer changes</a:t>
                </a:r>
              </a:p>
              <a:p>
                <a:r>
                  <a:rPr lang="en-US" sz="2000" dirty="0"/>
                  <a:t>A boiling curve can be determined experimentally by increasing the temperature and measuring heat flux to the liquid</a:t>
                </a:r>
              </a:p>
              <a:p>
                <a:r>
                  <a:rPr lang="en-US" sz="2000" dirty="0"/>
                  <a:t>In the single-phase mode (region I), flux is driven by temperature difference between the outer cladding surface and the coolant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𝐶𝑂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𝑐𝑜𝑜𝑙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52A0B0-5F25-ED49-BEEF-DEFDBDDA33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43" t="-915" r="-23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05194-E7EB-C64D-B897-10C6CBA4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35E9FC-F6D5-0349-BBED-EA7D7A9BC49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2" descr="Pool Boiling Curve - an overview | ScienceDirect Topics">
            <a:extLst>
              <a:ext uri="{FF2B5EF4-FFF2-40B4-BE49-F238E27FC236}">
                <a16:creationId xmlns:a16="http://schemas.microsoft.com/office/drawing/2014/main" id="{E0EB0BC3-099F-7946-BB22-A6F9BB2C370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0" y="2327086"/>
            <a:ext cx="5781445" cy="3440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5432255"/>
      </p:ext>
    </p:extLst>
  </p:cSld>
  <p:clrMapOvr>
    <a:masterClrMapping/>
  </p:clrMapOvr>
</p:sld>
</file>

<file path=ppt/theme/theme1.xml><?xml version="1.0" encoding="utf-8"?>
<a:theme xmlns:a="http://schemas.openxmlformats.org/drawingml/2006/main" name="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753</Words>
  <Application>Microsoft Macintosh PowerPoint</Application>
  <PresentationFormat>Widescreen</PresentationFormat>
  <Paragraphs>86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Cambria Math</vt:lpstr>
      <vt:lpstr>NCStateU-horizontal-left-logo</vt:lpstr>
      <vt:lpstr>Nuclear Fuel Performance</vt:lpstr>
      <vt:lpstr>Last Time</vt:lpstr>
      <vt:lpstr>Review of Assumptions</vt:lpstr>
      <vt:lpstr>Thermal conductivity</vt:lpstr>
      <vt:lpstr>Thermal Conductivity</vt:lpstr>
      <vt:lpstr>Thermal Conductivity</vt:lpstr>
      <vt:lpstr>Example</vt:lpstr>
      <vt:lpstr>Operational Limits</vt:lpstr>
      <vt:lpstr>Critical Heat Flux</vt:lpstr>
      <vt:lpstr>Critical Heat Flux</vt:lpstr>
      <vt:lpstr>Critical Heat Flux</vt:lpstr>
      <vt:lpstr>Critical Heat Flux</vt:lpstr>
      <vt:lpstr>DNBR</vt:lpstr>
      <vt:lpstr>Problem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Nuclear Fuel Performance</dc:title>
  <dc:creator>Benjamin Beeler</dc:creator>
  <cp:lastModifiedBy>Benjamin W. Beeler</cp:lastModifiedBy>
  <cp:revision>3</cp:revision>
  <dcterms:created xsi:type="dcterms:W3CDTF">2023-01-13T17:44:27Z</dcterms:created>
  <dcterms:modified xsi:type="dcterms:W3CDTF">2023-01-19T16:20:45Z</dcterms:modified>
</cp:coreProperties>
</file>

<file path=docProps/thumbnail.jpeg>
</file>